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81" r:id="rId2"/>
    <p:sldId id="716" r:id="rId3"/>
    <p:sldId id="696" r:id="rId4"/>
    <p:sldId id="710" r:id="rId5"/>
    <p:sldId id="711" r:id="rId6"/>
    <p:sldId id="712" r:id="rId7"/>
    <p:sldId id="709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B53F"/>
    <a:srgbClr val="499217"/>
    <a:srgbClr val="BBA35F"/>
    <a:srgbClr val="3A664E"/>
    <a:srgbClr val="F0EBDC"/>
    <a:srgbClr val="EAE3CE"/>
    <a:srgbClr val="FFFEFD"/>
    <a:srgbClr val="E2BD1E"/>
    <a:srgbClr val="80C535"/>
    <a:srgbClr val="44B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87" autoAdjust="0"/>
  </p:normalViewPr>
  <p:slideViewPr>
    <p:cSldViewPr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42"/>
    </p:cViewPr>
  </p:sorterViewPr>
  <p:notesViewPr>
    <p:cSldViewPr>
      <p:cViewPr varScale="1">
        <p:scale>
          <a:sx n="57" d="100"/>
          <a:sy n="57" d="100"/>
        </p:scale>
        <p:origin x="-2693" y="-8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8A3DA-B5A8-480A-8F82-7DA5FD1A62AE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3D187-16E0-4678-ABB2-4A27D51C180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3D187-16E0-4678-ABB2-4A27D51C180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02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3D187-16E0-4678-ABB2-4A27D51C180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23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58D7-D91D-4D21-8522-7B3BCC9965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06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205-4F9D-43A9-B00C-5D6FEF6AEF0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9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3E8F-5BEB-4FD8-861D-3B8174E4E7C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91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образец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0" y="309563"/>
            <a:ext cx="6858000" cy="3169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 СЛАЙДА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11EA9-A7CE-4062-A9B8-B83BEC7A6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4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A2525-69EA-44E9-8C5C-ED3D8EC6493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23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18E6-95CC-4C39-9C6A-C82A81550C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62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7475-1E1E-420E-83F2-1ADDAEF75FD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7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AD413-9AD7-4B2A-A660-47138B6CE80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19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5CE6-D95D-4FB3-B9F4-3C94D9137AD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84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0484-00D8-49A4-B54B-2EA3E98FD29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48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D6B3-56FB-4643-9110-24E036D8BC8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8624-AD8E-41A6-837A-332765EAFD9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87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3402-E9C0-4C93-B5F7-32818074F2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23.10.2024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9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868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5736" y="116632"/>
            <a:ext cx="4752528" cy="2520280"/>
          </a:xfrm>
          <a:prstGeom prst="rect">
            <a:avLst/>
          </a:prstGeom>
          <a:solidFill>
            <a:srgbClr val="FFFEFD"/>
          </a:solidFill>
          <a:ln>
            <a:solidFill>
              <a:srgbClr val="FFFE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43" b="21114"/>
          <a:stretch/>
        </p:blipFill>
        <p:spPr bwMode="auto">
          <a:xfrm>
            <a:off x="2195736" y="569004"/>
            <a:ext cx="4536504" cy="662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2132856"/>
            <a:ext cx="6624736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000" b="1" i="1" dirty="0">
                <a:solidFill>
                  <a:srgbClr val="BBA3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Онлайн-конвертация </a:t>
            </a:r>
            <a:br>
              <a:rPr lang="ru-RU" sz="4000" b="1" i="1" dirty="0">
                <a:solidFill>
                  <a:srgbClr val="BBA35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i="1" dirty="0">
                <a:solidFill>
                  <a:srgbClr val="BBA3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валют в </a:t>
            </a:r>
            <a:r>
              <a:rPr lang="en-US" sz="4000" b="1" i="1" smtClean="0">
                <a:solidFill>
                  <a:srgbClr val="BBA3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iBank</a:t>
            </a:r>
            <a:endParaRPr lang="ru-RU" sz="4000" b="1" i="1" dirty="0">
              <a:solidFill>
                <a:srgbClr val="BBA3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1763689" y="4273436"/>
            <a:ext cx="5868144" cy="88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878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288" y="140648"/>
            <a:ext cx="668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EFD"/>
                </a:solidFill>
              </a:rPr>
              <a:t>1. </a:t>
            </a:r>
            <a:r>
              <a:rPr lang="ru-RU" sz="2800" b="1" dirty="0" smtClean="0">
                <a:solidFill>
                  <a:srgbClr val="FFFEFD"/>
                </a:solidFill>
              </a:rPr>
              <a:t>Сервис онлайн-конвертации</a:t>
            </a:r>
            <a:endParaRPr lang="ru-RU" sz="2800" b="1" dirty="0">
              <a:solidFill>
                <a:srgbClr val="FFFEF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ru-RU" sz="1600" dirty="0"/>
              <a:t>В </a:t>
            </a:r>
            <a:r>
              <a:rPr lang="en-US" sz="1600" dirty="0" err="1" smtClean="0"/>
              <a:t>iBank</a:t>
            </a:r>
            <a:r>
              <a:rPr lang="en-US" sz="1600" dirty="0" smtClean="0"/>
              <a:t> </a:t>
            </a:r>
            <a:r>
              <a:rPr lang="ru-RU" sz="1600" dirty="0" smtClean="0"/>
              <a:t>присутствует </a:t>
            </a:r>
            <a:r>
              <a:rPr lang="ru-RU" sz="1600" dirty="0"/>
              <a:t>система покупки валюты.</a:t>
            </a:r>
            <a:br>
              <a:rPr lang="ru-RU" sz="1600" dirty="0"/>
            </a:br>
            <a:r>
              <a:rPr lang="ru-RU" sz="1600" dirty="0"/>
              <a:t>Данный способ позволит упростить процедуру онлайн-конвертации, путем уменьшения времени самой покупки, что, безусловно, скажется на удобстве пользования нашим сервисом.  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ru-RU" sz="1600" dirty="0" smtClean="0"/>
              <a:t>Новая </a:t>
            </a:r>
            <a:r>
              <a:rPr lang="ru-RU" sz="1600" dirty="0"/>
              <a:t>услуга располагается в Разделе </a:t>
            </a:r>
            <a:r>
              <a:rPr lang="ru-RU" sz="1600" b="1" dirty="0"/>
              <a:t>Валютные </a:t>
            </a:r>
            <a:r>
              <a:rPr lang="ru-RU" sz="1600" b="1" dirty="0" smtClean="0"/>
              <a:t>документы</a:t>
            </a:r>
            <a:r>
              <a:rPr lang="ru-RU" sz="1600" dirty="0" smtClean="0"/>
              <a:t>-«</a:t>
            </a:r>
            <a:r>
              <a:rPr lang="ru-RU" sz="1600" b="1" dirty="0"/>
              <a:t>Онлайн</a:t>
            </a:r>
            <a:r>
              <a:rPr lang="en-US" sz="1600" b="1" dirty="0"/>
              <a:t>-</a:t>
            </a:r>
            <a:r>
              <a:rPr lang="ru-RU" sz="1600" b="1" dirty="0"/>
              <a:t>конвертация валют</a:t>
            </a:r>
            <a:r>
              <a:rPr lang="ru-RU" sz="1600" dirty="0"/>
              <a:t>»</a:t>
            </a:r>
            <a:r>
              <a:rPr lang="en-US" sz="1600" dirty="0"/>
              <a:t>. </a:t>
            </a:r>
            <a:endParaRPr lang="en-US" altLang="ru-RU" sz="1600" dirty="0">
              <a:solidFill>
                <a:srgbClr val="499217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58340" y="3681083"/>
            <a:ext cx="4117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Более 300 тыс. клиентов физ. лиц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20764" y="1369737"/>
            <a:ext cx="1005557" cy="5378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4733" y="2171189"/>
            <a:ext cx="5946501" cy="352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8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288" y="140648"/>
            <a:ext cx="740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EFD"/>
                </a:solidFill>
              </a:rPr>
              <a:t>2. Регламент сервиса «онлайн-конвертация»</a:t>
            </a:r>
            <a:endParaRPr lang="ru-RU" sz="2800" b="1" dirty="0">
              <a:solidFill>
                <a:srgbClr val="FFFEF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ru-RU" altLang="ru-RU" sz="1600" dirty="0" smtClean="0"/>
              <a:t>Услуга по онлайн конвертации предоставляется с 08:00 </a:t>
            </a:r>
            <a:r>
              <a:rPr lang="ru-RU" altLang="ru-RU" sz="1600" dirty="0" err="1" smtClean="0"/>
              <a:t>Мск</a:t>
            </a:r>
            <a:r>
              <a:rPr lang="ru-RU" altLang="ru-RU" sz="1600" dirty="0" smtClean="0"/>
              <a:t> </a:t>
            </a:r>
            <a:r>
              <a:rPr lang="ru-RU" altLang="ru-RU" sz="1600" dirty="0"/>
              <a:t>д</a:t>
            </a:r>
            <a:r>
              <a:rPr lang="ru-RU" altLang="ru-RU" sz="1600" dirty="0" smtClean="0"/>
              <a:t>о 17:45 </a:t>
            </a:r>
            <a:r>
              <a:rPr lang="ru-RU" altLang="ru-RU" sz="1600" dirty="0" err="1" smtClean="0"/>
              <a:t>Мск</a:t>
            </a:r>
            <a:r>
              <a:rPr lang="ru-RU" altLang="ru-RU" sz="1600" dirty="0" smtClean="0"/>
              <a:t>. При открытии раздела </a:t>
            </a:r>
            <a:r>
              <a:rPr lang="ru-RU" sz="1600" b="1" dirty="0"/>
              <a:t>Валютные документы</a:t>
            </a:r>
            <a:r>
              <a:rPr lang="ru-RU" sz="1600" dirty="0"/>
              <a:t>-«</a:t>
            </a:r>
            <a:r>
              <a:rPr lang="ru-RU" sz="1600" b="1" dirty="0"/>
              <a:t>Онлайн</a:t>
            </a:r>
            <a:r>
              <a:rPr lang="en-US" sz="1600" b="1" dirty="0"/>
              <a:t>-</a:t>
            </a:r>
            <a:r>
              <a:rPr lang="ru-RU" sz="1600" b="1" dirty="0"/>
              <a:t>конвертация валют</a:t>
            </a:r>
            <a:r>
              <a:rPr lang="ru-RU" sz="1600" dirty="0" smtClean="0"/>
              <a:t>» вне указанного времени, высветится следующая ошибка: </a:t>
            </a:r>
            <a:endParaRPr lang="en-US" altLang="ru-RU" sz="1600" dirty="0">
              <a:solidFill>
                <a:srgbClr val="499217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58340" y="3681083"/>
            <a:ext cx="4117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Более 300 тыс. клиентов физ. лиц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20764" y="1369737"/>
            <a:ext cx="1005557" cy="5378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2223911"/>
            <a:ext cx="8208912" cy="374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296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288" y="140648"/>
            <a:ext cx="668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EFD"/>
                </a:solidFill>
              </a:rPr>
              <a:t>3</a:t>
            </a:r>
            <a:r>
              <a:rPr lang="ru-RU" sz="2800" b="1" dirty="0" smtClean="0">
                <a:solidFill>
                  <a:srgbClr val="FFFEFD"/>
                </a:solidFill>
              </a:rPr>
              <a:t>. Процесс конвертации</a:t>
            </a:r>
            <a:endParaRPr lang="ru-RU" sz="2800" b="1" dirty="0">
              <a:solidFill>
                <a:srgbClr val="FFFEF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78245"/>
            <a:ext cx="345638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Для того, чтобы оформить конвертацию</a:t>
            </a:r>
            <a:endParaRPr lang="en-US" sz="1400" dirty="0" smtClean="0"/>
          </a:p>
          <a:p>
            <a:r>
              <a:rPr lang="ru-RU" sz="1400" dirty="0" smtClean="0"/>
              <a:t>Вам необходимо: </a:t>
            </a:r>
          </a:p>
          <a:p>
            <a:pPr marL="342900" indent="-342900">
              <a:buAutoNum type="arabicPeriod"/>
            </a:pPr>
            <a:r>
              <a:rPr lang="ru-RU" sz="1400" dirty="0" smtClean="0"/>
              <a:t>Выбрать валюту нажав на кнопку </a:t>
            </a:r>
            <a:r>
              <a:rPr lang="ru-RU" sz="1400" u="sng" dirty="0" smtClean="0">
                <a:solidFill>
                  <a:srgbClr val="6CB53F"/>
                </a:solidFill>
              </a:rPr>
              <a:t>Показать все</a:t>
            </a:r>
            <a:r>
              <a:rPr lang="ru-RU" sz="1400" dirty="0" smtClean="0"/>
              <a:t>.</a:t>
            </a:r>
          </a:p>
          <a:p>
            <a:pPr marL="342900" indent="-342900">
              <a:buAutoNum type="arabicPeriod"/>
            </a:pPr>
            <a:r>
              <a:rPr lang="ru-RU" sz="1400" dirty="0" smtClean="0"/>
              <a:t>Выбрать тип операции (покупка или продажа) ознакомившись с актуальным курсом валют.</a:t>
            </a:r>
          </a:p>
          <a:p>
            <a:pPr marL="342900" indent="-342900">
              <a:buAutoNum type="arabicPeriod"/>
            </a:pPr>
            <a:r>
              <a:rPr lang="ru-RU" sz="1400" dirty="0"/>
              <a:t>У</a:t>
            </a:r>
            <a:r>
              <a:rPr lang="ru-RU" sz="1400" dirty="0" smtClean="0"/>
              <a:t>казать счет списания и счет зачисления. Для этого необходимо </a:t>
            </a:r>
            <a:r>
              <a:rPr lang="ru-RU" sz="1400" dirty="0"/>
              <a:t>н</a:t>
            </a:r>
            <a:r>
              <a:rPr lang="ru-RU" sz="1400" dirty="0" smtClean="0"/>
              <a:t>ажать на зеленую надпись </a:t>
            </a:r>
            <a:r>
              <a:rPr lang="ru-RU" sz="1400" dirty="0" smtClean="0">
                <a:solidFill>
                  <a:srgbClr val="6CB53F"/>
                </a:solidFill>
              </a:rPr>
              <a:t>со счета </a:t>
            </a:r>
            <a:r>
              <a:rPr lang="ru-RU" sz="1400" dirty="0" smtClean="0"/>
              <a:t>(</a:t>
            </a:r>
            <a:r>
              <a:rPr lang="ru-RU" sz="1400" dirty="0" smtClean="0">
                <a:solidFill>
                  <a:srgbClr val="6CB53F"/>
                </a:solidFill>
              </a:rPr>
              <a:t>на счет</a:t>
            </a:r>
            <a:r>
              <a:rPr lang="ru-RU" sz="1400" dirty="0" smtClean="0"/>
              <a:t>) и выбрать необходимый счет.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/>
              <a:t>Теперь </a:t>
            </a:r>
            <a:r>
              <a:rPr lang="ru-RU" sz="1400" dirty="0"/>
              <a:t>остается указать сумму списания или сумму зачисления исходя из Ваших предпочтений и нажать на кнопку «Запросить курс».</a:t>
            </a:r>
          </a:p>
          <a:p>
            <a:endParaRPr lang="ru-RU" sz="1400" dirty="0" smtClean="0"/>
          </a:p>
          <a:p>
            <a:r>
              <a:rPr lang="ru-RU" sz="1400" b="1" dirty="0" smtClean="0"/>
              <a:t>Будьте </a:t>
            </a:r>
            <a:r>
              <a:rPr lang="ru-RU" sz="1400" b="1" dirty="0"/>
              <a:t>крайне внимательны при выборе валюты и указании счетов</a:t>
            </a:r>
            <a:r>
              <a:rPr lang="ru-RU" sz="1400" b="1" dirty="0" smtClean="0"/>
              <a:t>.</a:t>
            </a:r>
          </a:p>
          <a:p>
            <a:endParaRPr lang="en-US" sz="1400" b="1" dirty="0" smtClean="0"/>
          </a:p>
          <a:p>
            <a:r>
              <a:rPr lang="ru-RU" sz="1400" b="1" dirty="0" smtClean="0">
                <a:solidFill>
                  <a:srgbClr val="FF0000"/>
                </a:solidFill>
              </a:rPr>
              <a:t>*На сегодняшний день, конвертация производится только в Китайских Юанях (</a:t>
            </a:r>
            <a:r>
              <a:rPr lang="en-US" sz="1400" b="1" dirty="0">
                <a:solidFill>
                  <a:srgbClr val="FF0000"/>
                </a:solidFill>
              </a:rPr>
              <a:t>C</a:t>
            </a:r>
            <a:r>
              <a:rPr lang="en-US" sz="1400" b="1" dirty="0" smtClean="0">
                <a:solidFill>
                  <a:srgbClr val="FF0000"/>
                </a:solidFill>
              </a:rPr>
              <a:t>NY</a:t>
            </a:r>
            <a:r>
              <a:rPr lang="ru-RU" sz="1400" b="1" dirty="0" smtClean="0">
                <a:solidFill>
                  <a:srgbClr val="FF0000"/>
                </a:solidFill>
              </a:rPr>
              <a:t>)</a:t>
            </a:r>
            <a:r>
              <a:rPr lang="ru-RU" sz="1400" b="1" dirty="0">
                <a:solidFill>
                  <a:srgbClr val="FF0000"/>
                </a:solidFill>
              </a:rPr>
              <a:t>.</a:t>
            </a:r>
            <a:endParaRPr lang="ru-RU" sz="1400" b="1" dirty="0" smtClean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58340" y="3681083"/>
            <a:ext cx="4117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Более 300 тыс. клиентов физ. лиц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20764" y="1369737"/>
            <a:ext cx="1005557" cy="5378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/>
          <a:srcRect b="2500"/>
          <a:stretch/>
        </p:blipFill>
        <p:spPr>
          <a:xfrm>
            <a:off x="3707904" y="2878268"/>
            <a:ext cx="5188207" cy="28803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996627" y="3962599"/>
            <a:ext cx="1231557" cy="3866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4314" y="778245"/>
            <a:ext cx="4393880" cy="162094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092280" y="1557942"/>
            <a:ext cx="576623" cy="15679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668903" y="1436282"/>
            <a:ext cx="1958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ru-RU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02007" y="3955892"/>
            <a:ext cx="1958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ru-RU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96627" y="4714058"/>
            <a:ext cx="3357978" cy="3866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429504" y="4719177"/>
            <a:ext cx="1958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ru-RU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991468" y="5119287"/>
            <a:ext cx="1596756" cy="639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21400" y="5229616"/>
            <a:ext cx="1958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ru-RU" sz="20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8915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288" y="140648"/>
            <a:ext cx="668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EFD"/>
                </a:solidFill>
              </a:rPr>
              <a:t> </a:t>
            </a:r>
            <a:r>
              <a:rPr lang="ru-RU" sz="2800" b="1" dirty="0" smtClean="0">
                <a:solidFill>
                  <a:srgbClr val="FFFEFD"/>
                </a:solidFill>
              </a:rPr>
              <a:t>4. </a:t>
            </a:r>
            <a:r>
              <a:rPr lang="ru-RU" sz="2800" b="1" dirty="0">
                <a:solidFill>
                  <a:srgbClr val="FFFEFD"/>
                </a:solidFill>
              </a:rPr>
              <a:t>Подписание </a:t>
            </a:r>
            <a:r>
              <a:rPr lang="ru-RU" sz="2800" b="1" dirty="0" smtClean="0">
                <a:solidFill>
                  <a:srgbClr val="FFFEFD"/>
                </a:solidFill>
              </a:rPr>
              <a:t>поручения </a:t>
            </a:r>
            <a:endParaRPr lang="ru-RU" sz="2800" b="1" dirty="0">
              <a:solidFill>
                <a:srgbClr val="FFFEF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72011"/>
            <a:ext cx="296401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spcBef>
                <a:spcPts val="0"/>
              </a:spcBef>
              <a:buNone/>
            </a:pPr>
            <a:r>
              <a:rPr lang="ru-RU" sz="1400" dirty="0"/>
              <a:t>После запроса курса у вас </a:t>
            </a:r>
            <a:r>
              <a:rPr lang="ru-RU" sz="1400"/>
              <a:t>будет </a:t>
            </a:r>
            <a:r>
              <a:rPr lang="ru-RU" sz="1400" smtClean="0"/>
              <a:t>15 </a:t>
            </a:r>
            <a:r>
              <a:rPr lang="ru-RU" sz="1400" dirty="0"/>
              <a:t>секунд на подписание поручения.</a:t>
            </a:r>
          </a:p>
          <a:p>
            <a:pPr marL="45720" indent="0">
              <a:spcBef>
                <a:spcPts val="0"/>
              </a:spcBef>
              <a:buNone/>
            </a:pPr>
            <a:endParaRPr lang="ru-RU" sz="1400" dirty="0"/>
          </a:p>
          <a:p>
            <a:pPr marL="45720" indent="0">
              <a:spcBef>
                <a:spcPts val="0"/>
              </a:spcBef>
              <a:buNone/>
            </a:pPr>
            <a:r>
              <a:rPr lang="ru-RU" sz="1400" dirty="0" smtClean="0"/>
              <a:t>Чтобы </a:t>
            </a:r>
            <a:r>
              <a:rPr lang="ru-RU" sz="1400" dirty="0"/>
              <a:t>завершить процедуру, необходимо нажать кнопку в </a:t>
            </a:r>
            <a:r>
              <a:rPr lang="ru-RU" sz="1400" dirty="0" smtClean="0"/>
              <a:t>нижней </a:t>
            </a:r>
            <a:r>
              <a:rPr lang="ru-RU" sz="1400" dirty="0"/>
              <a:t>области сайта «</a:t>
            </a:r>
            <a:r>
              <a:rPr lang="ru-RU" sz="1400" b="1" dirty="0"/>
              <a:t>Подписать</a:t>
            </a:r>
            <a:r>
              <a:rPr lang="ru-RU" sz="1400" dirty="0"/>
              <a:t>»</a:t>
            </a:r>
            <a:r>
              <a:rPr lang="en-US" sz="1400" dirty="0"/>
              <a:t>.</a:t>
            </a:r>
            <a:endParaRPr lang="ru-RU" sz="1400" dirty="0"/>
          </a:p>
          <a:p>
            <a:pPr marL="45720" indent="0">
              <a:spcBef>
                <a:spcPts val="0"/>
              </a:spcBef>
              <a:buNone/>
            </a:pPr>
            <a:endParaRPr lang="ru-RU" sz="1400" dirty="0"/>
          </a:p>
          <a:p>
            <a:pPr marL="45720" indent="0">
              <a:spcBef>
                <a:spcPts val="0"/>
              </a:spcBef>
              <a:buNone/>
            </a:pPr>
            <a:r>
              <a:rPr lang="ru-RU" sz="1400" b="1" dirty="0" smtClean="0"/>
              <a:t>Важное </a:t>
            </a:r>
            <a:r>
              <a:rPr lang="ru-RU" sz="1400" b="1" dirty="0"/>
              <a:t>примечание</a:t>
            </a:r>
            <a:r>
              <a:rPr lang="ru-RU" sz="1400" dirty="0"/>
              <a:t>: Если при запросе курса у вас появилось сообщение по превышению лимита покупаемой/продаваемой валюты, позвоните в Казначейство для согласования индивидуального курса.</a:t>
            </a:r>
          </a:p>
          <a:p>
            <a:pPr marL="45720" indent="0">
              <a:spcBef>
                <a:spcPts val="0"/>
              </a:spcBef>
              <a:buNone/>
            </a:pPr>
            <a:endParaRPr lang="ru-RU" sz="1400" dirty="0"/>
          </a:p>
          <a:p>
            <a:pPr marL="45720" indent="0">
              <a:spcBef>
                <a:spcPts val="0"/>
              </a:spcBef>
              <a:buNone/>
            </a:pPr>
            <a:r>
              <a:rPr lang="ru-RU" sz="1400" dirty="0"/>
              <a:t>Данные лимиты устанавливаются в зависимости от покупаемой/продаваемой валюты, лимиты могут изменяться в связи с рыночной ситуацией.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858340" y="3681083"/>
            <a:ext cx="4117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Более 300 тыс. клиентов физ. лиц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20764" y="1369737"/>
            <a:ext cx="1005557" cy="5378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034" y="2124338"/>
            <a:ext cx="5741446" cy="388422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499992" y="4941168"/>
            <a:ext cx="3960440" cy="115212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527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288" y="140648"/>
            <a:ext cx="668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EFD"/>
                </a:solidFill>
              </a:rPr>
              <a:t>5</a:t>
            </a:r>
            <a:r>
              <a:rPr lang="ru-RU" sz="2800" b="1" dirty="0" smtClean="0">
                <a:solidFill>
                  <a:srgbClr val="FFFEFD"/>
                </a:solidFill>
              </a:rPr>
              <a:t>. </a:t>
            </a:r>
            <a:r>
              <a:rPr lang="ru-RU" sz="2800" b="1" dirty="0">
                <a:solidFill>
                  <a:srgbClr val="FFFEFD"/>
                </a:solidFill>
              </a:rPr>
              <a:t>Исполнение </a:t>
            </a:r>
            <a:r>
              <a:rPr lang="ru-RU" sz="2800" b="1" dirty="0" smtClean="0">
                <a:solidFill>
                  <a:srgbClr val="FFFEFD"/>
                </a:solidFill>
              </a:rPr>
              <a:t>документа</a:t>
            </a:r>
            <a:endParaRPr lang="ru-RU" sz="2800" b="1" dirty="0">
              <a:solidFill>
                <a:srgbClr val="FFFEF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7201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None/>
            </a:pPr>
            <a:r>
              <a:rPr lang="ru-RU" sz="1600" dirty="0"/>
              <a:t>После подписания документ автоматически проводится.</a:t>
            </a:r>
          </a:p>
          <a:p>
            <a:pPr marL="45720" indent="0">
              <a:buNone/>
            </a:pPr>
            <a:r>
              <a:rPr lang="ru-RU" sz="1600" dirty="0"/>
              <a:t>Статус документа будет числиться как </a:t>
            </a:r>
            <a:r>
              <a:rPr lang="ru-RU" sz="1600" b="1" dirty="0"/>
              <a:t>«Исполнен»</a:t>
            </a:r>
            <a:r>
              <a:rPr lang="en-US" sz="1600" b="1" dirty="0"/>
              <a:t>.</a:t>
            </a:r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858340" y="3681083"/>
            <a:ext cx="4117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Более 300 тыс. клиентов физ. лиц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8120764" y="1369737"/>
            <a:ext cx="1005557" cy="5378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247" y="2234261"/>
            <a:ext cx="8240459" cy="3690895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555776" y="4221087"/>
            <a:ext cx="659754" cy="10473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3884010"/>
            <a:ext cx="2808312" cy="1956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42316" y="4188357"/>
            <a:ext cx="432048" cy="1374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3982" y="5445225"/>
            <a:ext cx="2648320" cy="17558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6"/>
          <a:srcRect r="12500" b="13685"/>
          <a:stretch/>
        </p:blipFill>
        <p:spPr>
          <a:xfrm>
            <a:off x="2771800" y="5443332"/>
            <a:ext cx="443730" cy="145908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2761630" y="5427236"/>
            <a:ext cx="453900" cy="1935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474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2C6C9-AEEE-413F-B0B9-99A177CF6A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5736" y="116632"/>
            <a:ext cx="4752528" cy="2520280"/>
          </a:xfrm>
          <a:prstGeom prst="rect">
            <a:avLst/>
          </a:prstGeom>
          <a:solidFill>
            <a:srgbClr val="FFFEFD"/>
          </a:solidFill>
          <a:ln>
            <a:solidFill>
              <a:srgbClr val="FFFE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43" b="21114"/>
          <a:stretch/>
        </p:blipFill>
        <p:spPr bwMode="auto">
          <a:xfrm>
            <a:off x="2195736" y="569004"/>
            <a:ext cx="4536504" cy="662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9532" y="2206605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>
                <a:solidFill>
                  <a:srgbClr val="B49F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Вас мы всегда на </a:t>
            </a:r>
            <a:r>
              <a:rPr lang="ru-RU" sz="3600" b="1" i="1" dirty="0" smtClean="0">
                <a:solidFill>
                  <a:srgbClr val="B49F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связи!</a:t>
            </a:r>
          </a:p>
          <a:p>
            <a:pPr algn="ctr"/>
            <a:endParaRPr lang="ru-RU" sz="3600" b="1" i="1" dirty="0">
              <a:solidFill>
                <a:srgbClr val="B49F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i="1" dirty="0">
                <a:solidFill>
                  <a:srgbClr val="B49F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1763689" y="4221088"/>
            <a:ext cx="5868144" cy="88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141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120863</TotalTime>
  <Words>312</Words>
  <Application>Microsoft Office PowerPoint</Application>
  <PresentationFormat>Экран (4:3)</PresentationFormat>
  <Paragraphs>48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PSKB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chuprina</dc:creator>
  <cp:lastModifiedBy>Нечепаев Валерий Петрович</cp:lastModifiedBy>
  <cp:revision>6629</cp:revision>
  <cp:lastPrinted>2017-10-30T07:36:22Z</cp:lastPrinted>
  <dcterms:created xsi:type="dcterms:W3CDTF">2012-12-28T03:27:14Z</dcterms:created>
  <dcterms:modified xsi:type="dcterms:W3CDTF">2024-10-23T01:00:47Z</dcterms:modified>
</cp:coreProperties>
</file>