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81" r:id="rId2"/>
    <p:sldId id="696" r:id="rId3"/>
    <p:sldId id="710" r:id="rId4"/>
    <p:sldId id="711" r:id="rId5"/>
    <p:sldId id="712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0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9217"/>
    <a:srgbClr val="6CB53F"/>
    <a:srgbClr val="BBA35F"/>
    <a:srgbClr val="3A664E"/>
    <a:srgbClr val="F0EBDC"/>
    <a:srgbClr val="EAE3CE"/>
    <a:srgbClr val="FFFEFD"/>
    <a:srgbClr val="E2BD1E"/>
    <a:srgbClr val="80C535"/>
    <a:srgbClr val="44B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1" autoAdjust="0"/>
    <p:restoredTop sz="96387" autoAdjust="0"/>
  </p:normalViewPr>
  <p:slideViewPr>
    <p:cSldViewPr>
      <p:cViewPr varScale="1">
        <p:scale>
          <a:sx n="116" d="100"/>
          <a:sy n="116" d="100"/>
        </p:scale>
        <p:origin x="16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notesViewPr>
    <p:cSldViewPr>
      <p:cViewPr varScale="1">
        <p:scale>
          <a:sx n="57" d="100"/>
          <a:sy n="57" d="100"/>
        </p:scale>
        <p:origin x="-2693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A3DA-B5A8-480A-8F82-7DA5FD1A62AE}" type="datetimeFigureOut">
              <a:rPr lang="ru-RU" smtClean="0"/>
              <a:t>23.10.2024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D187-16E0-4678-ABB2-4A27D51C18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187-16E0-4678-ABB2-4A27D51C180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0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D187-16E0-4678-ABB2-4A27D51C180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23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58D7-D91D-4D21-8522-7B3BCC9965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A205-4F9D-43A9-B00C-5D6FEF6AEF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3E8F-5BEB-4FD8-861D-3B8174E4E7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образе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309563"/>
            <a:ext cx="6858000" cy="316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1EA9-A7CE-4062-A9B8-B83BEC7A6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1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2525-69EA-44E9-8C5C-ED3D8EC649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18E6-95CC-4C39-9C6A-C82A81550C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475-1E1E-420E-83F2-1ADDAEF75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D413-9AD7-4B2A-A660-47138B6CE8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5CE6-D95D-4FB3-B9F4-3C94D9137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484-00D8-49A4-B54B-2EA3E98FD2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D6B3-56FB-4643-9110-24E036D8BC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624-AD8E-41A6-837A-332765EAFD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3402-E9C0-4C93-B5F7-32818074F2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23.10.2024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9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6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16632"/>
            <a:ext cx="4752528" cy="2520280"/>
          </a:xfrm>
          <a:prstGeom prst="rect">
            <a:avLst/>
          </a:prstGeom>
          <a:solidFill>
            <a:srgbClr val="FFFEFD"/>
          </a:solidFill>
          <a:ln>
            <a:solidFill>
              <a:srgbClr val="FF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3" b="21114"/>
          <a:stretch/>
        </p:blipFill>
        <p:spPr bwMode="auto">
          <a:xfrm>
            <a:off x="2195736" y="569004"/>
            <a:ext cx="4536504" cy="66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640413"/>
            <a:ext cx="662473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BBA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Онлайн-конвертация </a:t>
            </a:r>
            <a:r>
              <a:rPr lang="ru-RU" sz="3600" b="1" i="1" dirty="0">
                <a:solidFill>
                  <a:srgbClr val="BBA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i="1" dirty="0">
                <a:solidFill>
                  <a:srgbClr val="BBA3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rgbClr val="BBA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 в мобильном приложении </a:t>
            </a:r>
            <a:r>
              <a:rPr lang="ru-RU" sz="3600" b="1" i="1" dirty="0" err="1" smtClean="0">
                <a:solidFill>
                  <a:srgbClr val="BBA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Примсоцлайн</a:t>
            </a:r>
            <a:r>
              <a:rPr lang="ru-RU" sz="3600" b="1" i="1" dirty="0" smtClean="0">
                <a:solidFill>
                  <a:srgbClr val="BBA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Бизнес</a:t>
            </a:r>
            <a:endParaRPr lang="ru-RU" sz="3600" b="1" i="1" dirty="0">
              <a:solidFill>
                <a:srgbClr val="BBA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763689" y="4273436"/>
            <a:ext cx="5868144" cy="8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9. Облачная подпись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5283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нажатия галочки, вы перейдёте на окончательный этап согласования поручения через облачную подпись.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 вводите свои учетные данные и тем самым даете свое согласие на покупку или продажу валюты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надежности и быстроты подписания поручений самым надежным вариантом будет подключить Отпечаток пальца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Android)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 ID(IOS).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9" name="Picture 2" descr="Screenshot_2023-05-19-15-12-43-57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2249264" cy="49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creenshot_20230519_154434_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35" y="908721"/>
            <a:ext cx="2134105" cy="49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0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834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10. Настройка подтверждения </a:t>
            </a:r>
            <a:r>
              <a:rPr lang="ru-RU" sz="2800" b="1" dirty="0" smtClean="0">
                <a:solidFill>
                  <a:srgbClr val="FFFEFD"/>
                </a:solidFill>
              </a:rPr>
              <a:t>документов</a:t>
            </a:r>
            <a:endParaRPr lang="ru-RU" sz="2800" b="1" dirty="0">
              <a:solidFill>
                <a:srgbClr val="FFFEF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5283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499217"/>
                </a:solidFill>
              </a:rPr>
              <a:t>Настройка подтверждения документов с помощью Отпечатка пальца и </a:t>
            </a:r>
            <a:r>
              <a:rPr lang="en-US" sz="1600" b="1" dirty="0">
                <a:solidFill>
                  <a:srgbClr val="499217"/>
                </a:solidFill>
              </a:rPr>
              <a:t>Face ID</a:t>
            </a:r>
            <a:endParaRPr lang="ru-RU" sz="1600" dirty="0" smtClean="0">
              <a:solidFill>
                <a:srgbClr val="499217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Открываете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главном меню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Настройки,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заходите в подраздел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Электронные подписи,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выбираете пункт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«Подтверждение паролем»,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меняете выбранный способ подтверждения подписи на отпечаток пальца и подписываете любой документ облачной подписью, после данной процедуры способ подписи с помощью отпечатка пальца активируется. Путь для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IOS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такой же только выбирайте пункт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 ID.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8" name="Picture 2" descr="Screenshot_2023-05-29-12-17-06-65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02" y="1039219"/>
            <a:ext cx="2358803" cy="4813842"/>
          </a:xfrm>
          <a:prstGeom prst="rect">
            <a:avLst/>
          </a:prstGeom>
          <a:noFill/>
          <a:ln w="9525">
            <a:solidFill>
              <a:srgbClr val="4992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39219"/>
            <a:ext cx="2238036" cy="4813842"/>
          </a:xfrm>
          <a:prstGeom prst="rect">
            <a:avLst/>
          </a:prstGeom>
          <a:noFill/>
          <a:ln>
            <a:solidFill>
              <a:srgbClr val="499217"/>
            </a:solidFill>
          </a:ln>
        </p:spPr>
      </p:pic>
    </p:spTree>
    <p:extLst>
      <p:ext uri="{BB962C8B-B14F-4D97-AF65-F5344CB8AC3E}">
        <p14:creationId xmlns:p14="http://schemas.microsoft.com/office/powerpoint/2010/main" val="409228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834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11. Котировальная доска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программе вводится новая функция Доска валют.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Данная функция поможет определить клиенту текущие рыночные курсы в сервисе «Онлайн-конвертация».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Теперь нет необходимости набивать поручение, указывать счета 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валюты,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того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увидеть итоговый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курс: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курсы указаны со стороны банка, слева покупка банком, справа продажа банком.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Курсы действуют 9 секунд. 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Сейчас можно зайти в данный сервис и посмотреть какой курс на интересующую вас валюту.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35895"/>
            <a:ext cx="2094285" cy="4834771"/>
          </a:xfrm>
          <a:prstGeom prst="rect">
            <a:avLst/>
          </a:prstGeom>
          <a:ln>
            <a:solidFill>
              <a:srgbClr val="6CB53F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15" y="1135895"/>
            <a:ext cx="2094285" cy="4834771"/>
          </a:xfrm>
          <a:prstGeom prst="rect">
            <a:avLst/>
          </a:prstGeom>
          <a:ln>
            <a:solidFill>
              <a:srgbClr val="6CB53F"/>
            </a:solidFill>
          </a:ln>
        </p:spPr>
      </p:pic>
    </p:spTree>
    <p:extLst>
      <p:ext uri="{BB962C8B-B14F-4D97-AF65-F5344CB8AC3E}">
        <p14:creationId xmlns:p14="http://schemas.microsoft.com/office/powerpoint/2010/main" val="406960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16632"/>
            <a:ext cx="4752528" cy="2520280"/>
          </a:xfrm>
          <a:prstGeom prst="rect">
            <a:avLst/>
          </a:prstGeom>
          <a:solidFill>
            <a:srgbClr val="FFFEFD"/>
          </a:solidFill>
          <a:ln>
            <a:solidFill>
              <a:srgbClr val="FFFE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3" b="21114"/>
          <a:stretch/>
        </p:blipFill>
        <p:spPr bwMode="auto">
          <a:xfrm>
            <a:off x="2195736" y="569004"/>
            <a:ext cx="4536504" cy="66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532" y="2206605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B49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Вас мы всегда на </a:t>
            </a:r>
            <a:r>
              <a:rPr lang="ru-RU" sz="3600" b="1" i="1" dirty="0" smtClean="0">
                <a:solidFill>
                  <a:srgbClr val="B49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связи!</a:t>
            </a:r>
          </a:p>
          <a:p>
            <a:pPr algn="ctr"/>
            <a:endParaRPr lang="ru-RU" sz="3600" b="1" i="1" dirty="0">
              <a:solidFill>
                <a:srgbClr val="B49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i="1" dirty="0">
                <a:solidFill>
                  <a:srgbClr val="B49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763689" y="4221088"/>
            <a:ext cx="5868144" cy="8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 1. Знакомство с новым сервисом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Сервис «Онлайн-конвертация» в </a:t>
            </a: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Примсоцлайн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-Бизнес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создан для более комфортной покупки/продажи валюты и экономии времени для участников ВЭД.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вас больше нет необходимости согласовывать курс через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Бизнес-чат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звонку. Совершайте операции в мобильном приложении.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начала вам необходимо войти в приложение </a:t>
            </a: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ПримСоцЛайн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Бизнес в меню выбрать пункт «Другие документы». </a:t>
            </a:r>
            <a:r>
              <a:rPr lang="ru-RU" altLang="ru-RU" sz="1600" dirty="0">
                <a:solidFill>
                  <a:srgbClr val="499217"/>
                </a:solidFill>
              </a:rPr>
              <a:t/>
            </a:r>
            <a:br>
              <a:rPr lang="ru-RU" altLang="ru-RU" sz="1600" dirty="0">
                <a:solidFill>
                  <a:srgbClr val="499217"/>
                </a:solidFill>
              </a:rPr>
            </a:br>
            <a:r>
              <a:rPr lang="ru-RU" altLang="ru-RU" sz="1600" dirty="0">
                <a:solidFill>
                  <a:srgbClr val="499217"/>
                </a:solidFill>
              </a:rPr>
              <a:t/>
            </a:r>
            <a:br>
              <a:rPr lang="ru-RU" altLang="ru-RU" sz="1600" dirty="0">
                <a:solidFill>
                  <a:srgbClr val="499217"/>
                </a:solidFill>
              </a:rPr>
            </a:br>
            <a:r>
              <a:rPr lang="ru-RU" altLang="ru-RU" sz="1600" b="1" dirty="0">
                <a:solidFill>
                  <a:srgbClr val="499217"/>
                </a:solidFill>
              </a:rPr>
              <a:t>QR- Код  для скачивания приложения:</a:t>
            </a:r>
            <a:endParaRPr lang="en-US" altLang="ru-RU" sz="1600" b="1" dirty="0">
              <a:solidFill>
                <a:srgbClr val="49921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8340" y="3681083"/>
            <a:ext cx="411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Более 300 тыс. клиентов физ. лиц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29" name="Picture 22" descr="https://pskb.com/corporate/remote/online/mobile-app/qr-code-goog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3" y="4934854"/>
            <a:ext cx="1100872" cy="11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https://pskb.com/corporate/remote/online/mobile-app/googlepl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3510"/>
            <a:ext cx="1499897" cy="383988"/>
          </a:xfrm>
          <a:prstGeom prst="rect">
            <a:avLst/>
          </a:prstGeom>
          <a:noFill/>
          <a:ln>
            <a:solidFill>
              <a:srgbClr val="6CB5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s://pskb.com/corporate/remote/online/mobile-app/qr-code-appl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085032" cy="1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https://pskb.com/corporate/remote/online/mobile-app/appSto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79" y="4379361"/>
            <a:ext cx="1321289" cy="338137"/>
          </a:xfrm>
          <a:prstGeom prst="rect">
            <a:avLst/>
          </a:prstGeom>
          <a:noFill/>
          <a:ln>
            <a:solidFill>
              <a:srgbClr val="6CB5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Screenshot_2023-05-19-15-11-43-28_7ad8a6a3facf86ec3d5b85a1a13812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73" y="908720"/>
            <a:ext cx="2491971" cy="51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9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2. Первые шаги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разделе «Другие документы» выбираете строку «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Онлайн-конвертация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валют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».</a:t>
            </a:r>
          </a:p>
          <a:p>
            <a:pPr>
              <a:spcBef>
                <a:spcPct val="0"/>
              </a:spcBef>
              <a:buNone/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данный момент доступные валютные пары: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Юань/Рубль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Время работы сервиса с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08:00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17:45 МСК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Ограничения на сумму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сделки -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500 000 USD и 3 000 000 CNY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8340" y="3681083"/>
            <a:ext cx="411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Более 300 тыс. клиентов физ. лиц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12" name="Picture 2" descr="Screenshot_2023-05-19-15-11-48-14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" b="61688"/>
          <a:stretch>
            <a:fillRect/>
          </a:stretch>
        </p:blipFill>
        <p:spPr bwMode="auto">
          <a:xfrm>
            <a:off x="4226800" y="1391703"/>
            <a:ext cx="3608908" cy="31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2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3. Создание </a:t>
            </a:r>
            <a:r>
              <a:rPr lang="ru-RU" sz="2800" b="1" dirty="0" smtClean="0">
                <a:solidFill>
                  <a:srgbClr val="FFFEFD"/>
                </a:solidFill>
              </a:rPr>
              <a:t>поручения</a:t>
            </a:r>
            <a:endParaRPr lang="ru-RU" sz="2800" b="1" dirty="0">
              <a:solidFill>
                <a:srgbClr val="FFFEF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открывшемся подразделе будет видна ваша история совершенных операций онлайн-конвертаций. </a:t>
            </a: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создания нового поручения необходимо нажать на «Значок плюса» (в правом нижнем углу).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8340" y="3681083"/>
            <a:ext cx="411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Более 300 тыс. клиентов физ. лиц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8" name="Picture 3" descr="Screenshot_2023-05-19-15-11-54-83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07" y="918381"/>
            <a:ext cx="2181343" cy="4834987"/>
          </a:xfrm>
          <a:prstGeom prst="rect">
            <a:avLst/>
          </a:prstGeom>
          <a:noFill/>
          <a:ln w="9525">
            <a:solidFill>
              <a:srgbClr val="6CB5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7254" y="4941168"/>
            <a:ext cx="56939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8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4. Условия конвертации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создаваемом поручении, выбираете тип операции (покупка или продажа валюты).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8340" y="3681083"/>
            <a:ext cx="411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Более 300 тыс. клиентов физ. лиц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9" name="Picture 2" descr="Screenshot_2023-05-19-15-12-01-37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40" y="908720"/>
            <a:ext cx="2543419" cy="5174331"/>
          </a:xfrm>
          <a:prstGeom prst="rect">
            <a:avLst/>
          </a:prstGeom>
          <a:noFill/>
          <a:ln w="9525">
            <a:solidFill>
              <a:srgbClr val="4992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314" y="1720888"/>
            <a:ext cx="1715978" cy="4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5. Выбор валюты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Далее необходимо заполнить следующие поля: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Валюта (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выбираете подходящую валюту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Сумма продажи/покупки.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Размерность суммы можно указывать любую относительно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валют Китайского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Юаня.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Валюты которые не могут дробиться: Йена (100) и Вона (1000)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настоящий момент недоступны).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Будьте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внимательней при заполнении поручения.</a:t>
            </a:r>
          </a:p>
          <a:p>
            <a:pPr>
              <a:spcBef>
                <a:spcPct val="0"/>
              </a:spcBef>
              <a:buNone/>
            </a:pP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KZT и TRY в процессе формирования, пока их нельзя купить через сервис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8340" y="3681083"/>
            <a:ext cx="411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Более 300 тыс. клиентов физ. лиц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11" name="Picture 3" descr="Screenshot_2023-05-19-15-12-13-75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50986"/>
            <a:ext cx="2448272" cy="5205809"/>
          </a:xfrm>
          <a:prstGeom prst="rect">
            <a:avLst/>
          </a:prstGeom>
          <a:noFill/>
          <a:ln w="9525">
            <a:solidFill>
              <a:srgbClr val="6CB5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5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6. Выбор счетов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Выбираете счет. Для зачисления и списания валюты. </a:t>
            </a: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Счета необходимо выбирать в соответствии с покупаемой и продаваемой валютой.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8" name="Picture 2" descr="Screenshot_2023-05-19-15-12-24-83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69" y="943300"/>
            <a:ext cx="2472506" cy="4959701"/>
          </a:xfrm>
          <a:prstGeom prst="rect">
            <a:avLst/>
          </a:prstGeom>
          <a:noFill/>
          <a:ln w="9525">
            <a:solidFill>
              <a:srgbClr val="6CB5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9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7. Запрос Курса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4752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последнем этапе формирования поручения на продажу или покупку валюты (при условии, что все ключевые поля заполнены), нажимаете кнопку «Обновить курс».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Появится курс, который нужно согласовать в течение 15 секунд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Данный курс включает в себя все расходы клиента на совершение конверсионных операций. Дополнительная комиссия не взимается.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Важное примечание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Если при запросе курса у вас появилось сообщение по превышению лимита покупаемой/продаваемой валюты, позвоните в Казначейство для согласования индивидуального курса.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Данные лимиты устанавливаются в зависимости от покупаемой/продаваемой валюты, лимиты могут изменяться в связи с рыночной ситуацией.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9" name="Picture 2" descr="Screenshot_2023-05-19-15-12-33-25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58" y="944843"/>
            <a:ext cx="2300244" cy="4753253"/>
          </a:xfrm>
          <a:prstGeom prst="rect">
            <a:avLst/>
          </a:prstGeom>
          <a:noFill/>
          <a:ln w="9525">
            <a:solidFill>
              <a:srgbClr val="6CB5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84368" y="3645024"/>
            <a:ext cx="345130" cy="433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8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88" y="140648"/>
            <a:ext cx="65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EFD"/>
                </a:solidFill>
              </a:rPr>
              <a:t>8. Подписание поручения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C6C9-AEEE-413F-B0B9-99A177CF6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того, как вы определились с покупкой/продажей валюты, суммой, выбрали счета и согласовали курс, можно согласовать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поручение, нажав галочку в правом верхнем углу.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20764" y="1369737"/>
            <a:ext cx="1005557" cy="537874"/>
          </a:xfrm>
          <a:prstGeom prst="rect">
            <a:avLst/>
          </a:prstGeom>
        </p:spPr>
      </p:pic>
      <p:pic>
        <p:nvPicPr>
          <p:cNvPr id="8" name="Picture 2" descr="Screenshot_2023-05-19-15-12-37-33_7ad8a6a3facf86ec3d5b85a1a13812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0840"/>
            <a:ext cx="2376264" cy="4998510"/>
          </a:xfrm>
          <a:prstGeom prst="rect">
            <a:avLst/>
          </a:prstGeom>
          <a:noFill/>
          <a:ln w="9525">
            <a:solidFill>
              <a:srgbClr val="6CB5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73800" y="1162657"/>
            <a:ext cx="345130" cy="394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9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120521</TotalTime>
  <Words>624</Words>
  <Application>Microsoft Office PowerPoint</Application>
  <PresentationFormat>Экран (4:3)</PresentationFormat>
  <Paragraphs>82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PSKB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chuprina</dc:creator>
  <cp:lastModifiedBy>Нечепаев Валерий Петрович</cp:lastModifiedBy>
  <cp:revision>6621</cp:revision>
  <cp:lastPrinted>2017-10-30T07:36:22Z</cp:lastPrinted>
  <dcterms:created xsi:type="dcterms:W3CDTF">2012-12-28T03:27:14Z</dcterms:created>
  <dcterms:modified xsi:type="dcterms:W3CDTF">2024-10-23T00:59:52Z</dcterms:modified>
</cp:coreProperties>
</file>